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4" r:id="rId5"/>
    <p:sldId id="259" r:id="rId6"/>
    <p:sldId id="260" r:id="rId7"/>
    <p:sldId id="261" r:id="rId8"/>
    <p:sldId id="269" r:id="rId9"/>
    <p:sldId id="262" r:id="rId10"/>
    <p:sldId id="265" r:id="rId11"/>
    <p:sldId id="270" r:id="rId12"/>
    <p:sldId id="268" r:id="rId13"/>
    <p:sldId id="271" r:id="rId14"/>
    <p:sldId id="266" r:id="rId15"/>
    <p:sldId id="263" r:id="rId16"/>
    <p:sldId id="267" r:id="rId17"/>
    <p:sldId id="272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6058"/>
  </p:normalViewPr>
  <p:slideViewPr>
    <p:cSldViewPr snapToGrid="0" snapToObjects="1">
      <p:cViewPr varScale="1">
        <p:scale>
          <a:sx n="121" d="100"/>
          <a:sy n="121" d="100"/>
        </p:scale>
        <p:origin x="200" y="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billcprice.com/futureimperfect/2013/10/authentic-writing-practice-through-social-media-and-news-websites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303FF-ACD2-BB46-86C7-559E910B9F7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Twitter Research updates, 2020-12-02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315026-DF80-D34C-9A59-2357AE79C00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Mark torres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0CF1A5-E5F6-0B49-8A47-534A1E161A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686300" y="3602038"/>
            <a:ext cx="7029450" cy="2644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8513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D160B-F03A-FB45-8AB4-82257D45BC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2474" y="93001"/>
            <a:ext cx="9905998" cy="1478570"/>
          </a:xfrm>
        </p:spPr>
        <p:txBody>
          <a:bodyPr/>
          <a:lstStyle/>
          <a:p>
            <a:r>
              <a:rPr lang="en-US" dirty="0"/>
              <a:t>Topic model (COVID)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48D9D82-AA6C-E242-8F88-3F04ED41A9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3528" y="1105388"/>
            <a:ext cx="9017874" cy="5659611"/>
          </a:xfrm>
        </p:spPr>
      </p:pic>
    </p:spTree>
    <p:extLst>
      <p:ext uri="{BB962C8B-B14F-4D97-AF65-F5344CB8AC3E}">
        <p14:creationId xmlns:p14="http://schemas.microsoft.com/office/powerpoint/2010/main" val="29005343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D160B-F03A-FB45-8AB4-82257D45BC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2474" y="93001"/>
            <a:ext cx="9905998" cy="1478570"/>
          </a:xfrm>
        </p:spPr>
        <p:txBody>
          <a:bodyPr/>
          <a:lstStyle/>
          <a:p>
            <a:r>
              <a:rPr lang="en-US" dirty="0"/>
              <a:t>Topic model (COVID)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3521588-80B2-5344-985A-A4308564F8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18536" y="1219201"/>
            <a:ext cx="5693873" cy="5134303"/>
          </a:xfrm>
        </p:spPr>
      </p:pic>
    </p:spTree>
    <p:extLst>
      <p:ext uri="{BB962C8B-B14F-4D97-AF65-F5344CB8AC3E}">
        <p14:creationId xmlns:p14="http://schemas.microsoft.com/office/powerpoint/2010/main" val="12812704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D160B-F03A-FB45-8AB4-82257D45BC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2474" y="93001"/>
            <a:ext cx="9905998" cy="1478570"/>
          </a:xfrm>
        </p:spPr>
        <p:txBody>
          <a:bodyPr/>
          <a:lstStyle/>
          <a:p>
            <a:r>
              <a:rPr lang="en-US" dirty="0"/>
              <a:t>Topic model (Mental health)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6492442-4D47-264E-8F74-FCA61DD224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07039" y="1177432"/>
            <a:ext cx="8761567" cy="5498753"/>
          </a:xfrm>
        </p:spPr>
      </p:pic>
    </p:spTree>
    <p:extLst>
      <p:ext uri="{BB962C8B-B14F-4D97-AF65-F5344CB8AC3E}">
        <p14:creationId xmlns:p14="http://schemas.microsoft.com/office/powerpoint/2010/main" val="28620812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D160B-F03A-FB45-8AB4-82257D45BC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2474" y="93001"/>
            <a:ext cx="9905998" cy="1478570"/>
          </a:xfrm>
        </p:spPr>
        <p:txBody>
          <a:bodyPr/>
          <a:lstStyle/>
          <a:p>
            <a:r>
              <a:rPr lang="en-US" dirty="0"/>
              <a:t>Topic model (Mental health)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AC7D768-2221-AA40-8E54-656CD59BE1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9731" y="1128604"/>
            <a:ext cx="6692538" cy="5303727"/>
          </a:xfrm>
        </p:spPr>
      </p:pic>
    </p:spTree>
    <p:extLst>
      <p:ext uri="{BB962C8B-B14F-4D97-AF65-F5344CB8AC3E}">
        <p14:creationId xmlns:p14="http://schemas.microsoft.com/office/powerpoint/2010/main" val="27197134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CA6245-FDF2-AB41-88FC-CB4F29667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257" y="166573"/>
            <a:ext cx="9905998" cy="1478570"/>
          </a:xfrm>
        </p:spPr>
        <p:txBody>
          <a:bodyPr/>
          <a:lstStyle/>
          <a:p>
            <a:r>
              <a:rPr lang="en-US" dirty="0"/>
              <a:t>Current questions in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3938D-D2EE-014A-8C05-98C5DE9E2A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257" y="1461210"/>
            <a:ext cx="10945485" cy="4655811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What exactly are we answering? How can we ensure that what we’re measuring is valid?</a:t>
            </a:r>
          </a:p>
          <a:p>
            <a:pPr lvl="1"/>
            <a:r>
              <a:rPr lang="en-US" dirty="0"/>
              <a:t>(Chancellor &amp; De Choudhury, 2020): mental health research in social media isn’t grounded in clinical or theoretical foundations</a:t>
            </a:r>
          </a:p>
          <a:p>
            <a:r>
              <a:rPr lang="en-US" dirty="0"/>
              <a:t>Doing a raw keyword search on Twitter leads to many false positives</a:t>
            </a:r>
          </a:p>
          <a:p>
            <a:pPr lvl="1"/>
            <a:r>
              <a:rPr lang="en-US" dirty="0"/>
              <a:t>E.g., “It’s sad to see that our baseball team lost today” != “depression”</a:t>
            </a:r>
          </a:p>
          <a:p>
            <a:pPr lvl="1"/>
            <a:r>
              <a:rPr lang="en-US" u="sng" dirty="0"/>
              <a:t>Possible Solution</a:t>
            </a:r>
            <a:r>
              <a:rPr lang="en-US" dirty="0"/>
              <a:t>: Some research filtered for specific phrases (e.g., “I feel depressed”)</a:t>
            </a:r>
          </a:p>
          <a:p>
            <a:r>
              <a:rPr lang="en-US" dirty="0"/>
              <a:t>Hard to build a predictive model without “ground truth” labels</a:t>
            </a:r>
          </a:p>
          <a:p>
            <a:pPr lvl="1"/>
            <a:r>
              <a:rPr lang="en-US" dirty="0"/>
              <a:t>Past research crowdsourced, using Amazon Mechanical Turk, to get information about which Twitter users reported symptoms of depression and at what point in time</a:t>
            </a:r>
          </a:p>
          <a:p>
            <a:pPr lvl="1"/>
            <a:r>
              <a:rPr lang="en-US" u="sng" dirty="0"/>
              <a:t>Possible Solution</a:t>
            </a:r>
            <a:r>
              <a:rPr lang="en-US" dirty="0"/>
              <a:t>: use topic models + sentiment analysis, in order to classify tweets as pertaining to mental health</a:t>
            </a:r>
          </a:p>
          <a:p>
            <a:pPr lvl="1"/>
            <a:r>
              <a:rPr lang="en-US" u="sng" dirty="0"/>
              <a:t>Possible Solution</a:t>
            </a:r>
            <a:r>
              <a:rPr lang="en-US" dirty="0"/>
              <a:t>: use pre-labeled dataset for detecting mental health tweets (e.g., Owen, Camacho-</a:t>
            </a:r>
            <a:r>
              <a:rPr lang="en-US" dirty="0" err="1"/>
              <a:t>Collados</a:t>
            </a:r>
            <a:r>
              <a:rPr lang="en-US" dirty="0"/>
              <a:t>, and Espinosa-</a:t>
            </a:r>
            <a:r>
              <a:rPr lang="en-US" dirty="0" err="1"/>
              <a:t>Anke</a:t>
            </a:r>
            <a:r>
              <a:rPr lang="en-US" dirty="0"/>
              <a:t>, 2020). </a:t>
            </a:r>
            <a:endParaRPr lang="en-US" u="sng" dirty="0"/>
          </a:p>
          <a:p>
            <a:r>
              <a:rPr lang="en-US" dirty="0"/>
              <a:t>Language of post != presence of mental health concerns (at least, in the absence of ground truth labels)</a:t>
            </a:r>
          </a:p>
          <a:p>
            <a:pPr lvl="1"/>
            <a:r>
              <a:rPr lang="en-US" dirty="0"/>
              <a:t>E.g., self-deprecation or sarcasm</a:t>
            </a:r>
          </a:p>
          <a:p>
            <a:r>
              <a:rPr lang="en-US" dirty="0"/>
              <a:t>People’s well-being can change over time. How can we determine which posts to use to study their mental well-being?</a:t>
            </a:r>
          </a:p>
        </p:txBody>
      </p:sp>
    </p:spTree>
    <p:extLst>
      <p:ext uri="{BB962C8B-B14F-4D97-AF65-F5344CB8AC3E}">
        <p14:creationId xmlns:p14="http://schemas.microsoft.com/office/powerpoint/2010/main" val="14380687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677ED-D002-A048-BF00-00A322030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(possible) 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C4F753-96E1-624C-96D1-76E13E034C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642" y="1671145"/>
            <a:ext cx="10395770" cy="4698124"/>
          </a:xfrm>
        </p:spPr>
        <p:txBody>
          <a:bodyPr>
            <a:normAutofit/>
          </a:bodyPr>
          <a:lstStyle/>
          <a:p>
            <a:r>
              <a:rPr lang="en-US" dirty="0"/>
              <a:t>1. Where do we get data? How do we obtain “ground truth” labels?</a:t>
            </a:r>
          </a:p>
          <a:p>
            <a:pPr lvl="1"/>
            <a:r>
              <a:rPr lang="en-US" u="sng" dirty="0"/>
              <a:t>Option</a:t>
            </a:r>
            <a:r>
              <a:rPr lang="en-US" dirty="0"/>
              <a:t>: Scrape tweets from different points in time</a:t>
            </a:r>
          </a:p>
          <a:p>
            <a:pPr lvl="2"/>
            <a:r>
              <a:rPr lang="en-US" dirty="0"/>
              <a:t>Which dates/times to scrape tweets from?</a:t>
            </a:r>
          </a:p>
          <a:p>
            <a:pPr lvl="2"/>
            <a:r>
              <a:rPr lang="en-US" dirty="0"/>
              <a:t>How many tweets to scrape?</a:t>
            </a:r>
          </a:p>
          <a:p>
            <a:pPr lvl="2"/>
            <a:r>
              <a:rPr lang="en-US" dirty="0"/>
              <a:t>Scrape tweets using keywords?</a:t>
            </a:r>
          </a:p>
          <a:p>
            <a:pPr lvl="1"/>
            <a:r>
              <a:rPr lang="en-US" u="sng" dirty="0"/>
              <a:t>Option</a:t>
            </a:r>
            <a:r>
              <a:rPr lang="en-US" dirty="0"/>
              <a:t>: use a pre-labeled dataset</a:t>
            </a:r>
          </a:p>
          <a:p>
            <a:pPr lvl="2"/>
            <a:r>
              <a:rPr lang="en-US" dirty="0"/>
              <a:t>E.g., https://</a:t>
            </a:r>
            <a:r>
              <a:rPr lang="en-US" dirty="0" err="1"/>
              <a:t>bitbucket.org</a:t>
            </a:r>
            <a:r>
              <a:rPr lang="en-US" dirty="0"/>
              <a:t>/</a:t>
            </a:r>
            <a:r>
              <a:rPr lang="en-US" dirty="0" err="1"/>
              <a:t>nlpcardiff</a:t>
            </a:r>
            <a:r>
              <a:rPr lang="en-US" dirty="0"/>
              <a:t>/preemptive-depression-anxiety-twitter/</a:t>
            </a:r>
            <a:r>
              <a:rPr lang="en-US" dirty="0" err="1"/>
              <a:t>src</a:t>
            </a:r>
            <a:r>
              <a:rPr lang="en-US" dirty="0"/>
              <a:t>/master/DATD/</a:t>
            </a:r>
          </a:p>
          <a:p>
            <a:pPr lvl="1"/>
            <a:r>
              <a:rPr lang="en-US" u="sng" dirty="0"/>
              <a:t>Option</a:t>
            </a:r>
            <a:r>
              <a:rPr lang="en-US" dirty="0"/>
              <a:t>: use a pre-collected set of COVID tweets (tweet IDs are provided, would just need to obtain actual tweet text)</a:t>
            </a:r>
          </a:p>
          <a:p>
            <a:pPr lvl="2"/>
            <a:r>
              <a:rPr lang="en-US" dirty="0"/>
              <a:t>E.g., https://</a:t>
            </a:r>
            <a:r>
              <a:rPr lang="en-US" dirty="0" err="1"/>
              <a:t>ieee-dataport.org</a:t>
            </a:r>
            <a:r>
              <a:rPr lang="en-US" dirty="0"/>
              <a:t>/open-access/coronavirus-covid-19-geo-tagged-tweets-dataset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10794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677ED-D002-A048-BF00-00A322030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(possible) 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C4F753-96E1-624C-96D1-76E13E034C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642" y="1671145"/>
            <a:ext cx="10395770" cy="4698124"/>
          </a:xfrm>
        </p:spPr>
        <p:txBody>
          <a:bodyPr>
            <a:normAutofit/>
          </a:bodyPr>
          <a:lstStyle/>
          <a:p>
            <a:r>
              <a:rPr lang="en-US" dirty="0"/>
              <a:t>2. Measure “sentiment” of tweets over time:</a:t>
            </a:r>
          </a:p>
          <a:p>
            <a:pPr lvl="1"/>
            <a:r>
              <a:rPr lang="en-US" dirty="0"/>
              <a:t>Are people posting more about mental health issues as the pandemic progresses?</a:t>
            </a:r>
          </a:p>
          <a:p>
            <a:pPr lvl="1"/>
            <a:r>
              <a:rPr lang="en-US" dirty="0"/>
              <a:t>Can any trend be associated to COVID trends /timelines (e.g., do more people post about mental health issues as states go into lockdown)?</a:t>
            </a:r>
          </a:p>
          <a:p>
            <a:pPr lvl="1"/>
            <a:r>
              <a:rPr lang="en-US" dirty="0"/>
              <a:t>Possible approaches:</a:t>
            </a:r>
          </a:p>
          <a:p>
            <a:pPr lvl="2"/>
            <a:r>
              <a:rPr lang="en-US" dirty="0"/>
              <a:t>Topic models</a:t>
            </a:r>
          </a:p>
          <a:p>
            <a:pPr lvl="2"/>
            <a:r>
              <a:rPr lang="en-US" dirty="0"/>
              <a:t>Using fine-tuned NLP model (e.g., BERT, fine-tuned to detect depression) or a pretrained model, in order to perform sentiment classification </a:t>
            </a:r>
          </a:p>
          <a:p>
            <a:pPr lvl="1"/>
            <a:r>
              <a:rPr lang="en-US" dirty="0"/>
              <a:t>Past work:</a:t>
            </a:r>
          </a:p>
          <a:p>
            <a:pPr lvl="2"/>
            <a:r>
              <a:rPr lang="en-US" dirty="0"/>
              <a:t>https://</a:t>
            </a:r>
            <a:r>
              <a:rPr lang="en-US" dirty="0" err="1"/>
              <a:t>ieee-dataport.org</a:t>
            </a:r>
            <a:r>
              <a:rPr lang="en-US" dirty="0"/>
              <a:t>/open-access/coronavirus-covid-19-geo-tagged-tweets-dataset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15847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2386E-A86C-C24E-95E6-583B402ED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</a:t>
            </a:r>
          </a:p>
        </p:txBody>
      </p:sp>
    </p:spTree>
    <p:extLst>
      <p:ext uri="{BB962C8B-B14F-4D97-AF65-F5344CB8AC3E}">
        <p14:creationId xmlns:p14="http://schemas.microsoft.com/office/powerpoint/2010/main" val="42818980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EC4FD2-8392-5049-8302-6778E6275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FBC23A-BBA6-3643-AC75-81D383D423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Past Work</a:t>
            </a:r>
          </a:p>
          <a:p>
            <a:r>
              <a:rPr lang="en-US" dirty="0"/>
              <a:t>General Approach</a:t>
            </a:r>
          </a:p>
          <a:p>
            <a:r>
              <a:rPr lang="en-US" dirty="0"/>
              <a:t>Data Collection</a:t>
            </a:r>
          </a:p>
          <a:p>
            <a:r>
              <a:rPr lang="en-US" dirty="0"/>
              <a:t>Exploratory Data Analysis</a:t>
            </a:r>
          </a:p>
          <a:p>
            <a:r>
              <a:rPr lang="en-US" dirty="0"/>
              <a:t>Topic Models</a:t>
            </a:r>
          </a:p>
          <a:p>
            <a:r>
              <a:rPr lang="en-US" dirty="0"/>
              <a:t>(Possible) Next Steps</a:t>
            </a:r>
          </a:p>
          <a:p>
            <a:pPr algn="r"/>
            <a:r>
              <a:rPr lang="en-US" sz="1100" dirty="0"/>
              <a:t>(All scripts stored at https://github.com/ngandhi01/TextMining)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15630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B24E0-8FB6-B547-BE8A-3651BB862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Past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63A0BA-1E0B-8343-B853-13A461E8B2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Use multimodal approach</a:t>
            </a:r>
          </a:p>
          <a:p>
            <a:r>
              <a:rPr lang="en-US" dirty="0"/>
              <a:t>Different ways to frame the question:</a:t>
            </a:r>
          </a:p>
          <a:p>
            <a:pPr lvl="1"/>
            <a:r>
              <a:rPr lang="en-US" dirty="0"/>
              <a:t>What is the fewest number of tweets we need in order to classify a person’s tweets as depressed or not?</a:t>
            </a:r>
          </a:p>
          <a:p>
            <a:r>
              <a:rPr lang="en-US" dirty="0"/>
              <a:t>Various ways of obtaining data (via Twitter):</a:t>
            </a:r>
          </a:p>
          <a:p>
            <a:pPr lvl="1"/>
            <a:r>
              <a:rPr lang="en-US" dirty="0"/>
              <a:t>E.g., Ask Amazon </a:t>
            </a:r>
            <a:r>
              <a:rPr lang="en-US" dirty="0" err="1"/>
              <a:t>Mturk</a:t>
            </a:r>
            <a:r>
              <a:rPr lang="en-US" dirty="0"/>
              <a:t> workers to share their Twitter profiles, fill out depression questionnaire</a:t>
            </a:r>
          </a:p>
          <a:p>
            <a:pPr lvl="1"/>
            <a:r>
              <a:rPr lang="en-US" dirty="0"/>
              <a:t>E.g., having people hand-label if a tweet indicated mental health status or not</a:t>
            </a:r>
          </a:p>
          <a:p>
            <a:pPr lvl="1"/>
            <a:r>
              <a:rPr lang="en-US" dirty="0"/>
              <a:t>E.g., taking tweets that say “I have depression” and using those as ground truth labels</a:t>
            </a:r>
          </a:p>
        </p:txBody>
      </p:sp>
    </p:spTree>
    <p:extLst>
      <p:ext uri="{BB962C8B-B14F-4D97-AF65-F5344CB8AC3E}">
        <p14:creationId xmlns:p14="http://schemas.microsoft.com/office/powerpoint/2010/main" val="21376053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B1663-60E1-5941-A1F2-D61A578B6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used in Multimodal approaches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9D0E2C-3A6E-1244-A5E2-72C199DB31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1715" y="1797541"/>
            <a:ext cx="9905999" cy="46452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User text</a:t>
            </a:r>
          </a:p>
          <a:p>
            <a:pPr lvl="1"/>
            <a:r>
              <a:rPr lang="en-US" dirty="0"/>
              <a:t>Text itself</a:t>
            </a:r>
          </a:p>
          <a:p>
            <a:pPr lvl="1"/>
            <a:r>
              <a:rPr lang="en-US" dirty="0"/>
              <a:t>Proportion of positive/negative words</a:t>
            </a:r>
          </a:p>
          <a:p>
            <a:pPr lvl="1"/>
            <a:r>
              <a:rPr lang="en-US" dirty="0"/>
              <a:t>Proportion of keywords (e.g., “depression”, “anxiety”)</a:t>
            </a:r>
          </a:p>
          <a:p>
            <a:r>
              <a:rPr lang="en-US" dirty="0"/>
              <a:t>Images in the tweet</a:t>
            </a:r>
          </a:p>
          <a:p>
            <a:r>
              <a:rPr lang="en-US" dirty="0"/>
              <a:t>User Twitter behaviors/characteristics</a:t>
            </a:r>
          </a:p>
          <a:p>
            <a:pPr lvl="1"/>
            <a:r>
              <a:rPr lang="en-US" dirty="0"/>
              <a:t>What time did they post?</a:t>
            </a:r>
          </a:p>
          <a:p>
            <a:pPr lvl="1"/>
            <a:r>
              <a:rPr lang="en-US" dirty="0"/>
              <a:t>How many tweets are they posting?</a:t>
            </a:r>
          </a:p>
          <a:p>
            <a:pPr lvl="1"/>
            <a:r>
              <a:rPr lang="en-US" dirty="0"/>
              <a:t>How many of their posts are RTs, @ mentions, replies?</a:t>
            </a:r>
          </a:p>
          <a:p>
            <a:pPr lvl="1"/>
            <a:r>
              <a:rPr lang="en-US" dirty="0"/>
              <a:t>How many followers do they have?</a:t>
            </a:r>
          </a:p>
          <a:p>
            <a:r>
              <a:rPr lang="en-US" dirty="0"/>
              <a:t>Demographics</a:t>
            </a:r>
          </a:p>
        </p:txBody>
      </p:sp>
    </p:spTree>
    <p:extLst>
      <p:ext uri="{BB962C8B-B14F-4D97-AF65-F5344CB8AC3E}">
        <p14:creationId xmlns:p14="http://schemas.microsoft.com/office/powerpoint/2010/main" val="24561271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CFAD9D-0796-B745-BE9A-78B833DD97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Possible project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E2B0B5-4572-5C40-8875-B67DDFF5CF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Use multimodal data:</a:t>
            </a:r>
          </a:p>
          <a:p>
            <a:pPr lvl="1"/>
            <a:r>
              <a:rPr lang="en-US" dirty="0"/>
              <a:t>Tweet text</a:t>
            </a:r>
          </a:p>
          <a:p>
            <a:pPr lvl="1"/>
            <a:r>
              <a:rPr lang="en-US" dirty="0"/>
              <a:t>User information / Twitter behavior</a:t>
            </a:r>
          </a:p>
          <a:p>
            <a:pPr lvl="1"/>
            <a:r>
              <a:rPr lang="en-US" dirty="0"/>
              <a:t>Demographics / location</a:t>
            </a:r>
          </a:p>
          <a:p>
            <a:pPr lvl="1"/>
            <a:r>
              <a:rPr lang="en-US" dirty="0"/>
              <a:t>Topic assignment of tweet (from LDA, topic models)</a:t>
            </a:r>
          </a:p>
          <a:p>
            <a:r>
              <a:rPr lang="en-US" dirty="0"/>
              <a:t>Pass into model (e.g., LDA, SVM, neural network, etc.)</a:t>
            </a:r>
          </a:p>
          <a:p>
            <a:r>
              <a:rPr lang="en-US" dirty="0"/>
              <a:t>Make predictions about mental health status of individual</a:t>
            </a:r>
          </a:p>
        </p:txBody>
      </p:sp>
    </p:spTree>
    <p:extLst>
      <p:ext uri="{BB962C8B-B14F-4D97-AF65-F5344CB8AC3E}">
        <p14:creationId xmlns:p14="http://schemas.microsoft.com/office/powerpoint/2010/main" val="34621864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8FD0B-E09D-E247-AE87-5E533EA1F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collection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C2390D-FF15-D34E-88D2-A5B211CB9E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818562"/>
            <a:ext cx="9905999" cy="442091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Scraped three sets of tweets:</a:t>
            </a:r>
          </a:p>
          <a:p>
            <a:pPr lvl="1"/>
            <a:r>
              <a:rPr lang="en-US" dirty="0"/>
              <a:t>2020-11-25: Scraped 25,000 COVID tweets (keywords: covid19, coronavirus, lockdown)</a:t>
            </a:r>
          </a:p>
          <a:p>
            <a:pPr lvl="1"/>
            <a:r>
              <a:rPr lang="en-US" dirty="0"/>
              <a:t>2020-11-30: Scraped 35,000 depression tweets (keywords: depression, anxiety, fear, worry, distress, suicide, pain)</a:t>
            </a:r>
          </a:p>
          <a:p>
            <a:pPr lvl="1"/>
            <a:r>
              <a:rPr lang="en-US" dirty="0"/>
              <a:t>2020-11-30: Scraped 35,000 miscellaneous tweets (keywords: happy, alive, brave, confident, sport, office, animal, meal, computer) </a:t>
            </a:r>
          </a:p>
          <a:p>
            <a:r>
              <a:rPr lang="en-US" dirty="0"/>
              <a:t>After data cleaning, the number of tweets in each set was:</a:t>
            </a:r>
          </a:p>
          <a:p>
            <a:pPr lvl="1"/>
            <a:r>
              <a:rPr lang="en-US" dirty="0"/>
              <a:t>COVID tweets (2020-11-25): 8,178 (original: 25,000)</a:t>
            </a:r>
          </a:p>
          <a:p>
            <a:pPr lvl="1"/>
            <a:r>
              <a:rPr lang="en-US" dirty="0"/>
              <a:t>Depression tweets (2020-11-30): 15, 777 (original: 35,000)</a:t>
            </a:r>
          </a:p>
          <a:p>
            <a:pPr lvl="1"/>
            <a:r>
              <a:rPr lang="en-US" dirty="0"/>
              <a:t>Miscellaneous tweets (2020-11-30): 14, 811 (original: 35,000)</a:t>
            </a:r>
          </a:p>
          <a:p>
            <a:pPr lvl="2"/>
            <a:r>
              <a:rPr lang="en-US" dirty="0"/>
              <a:t>Note: this dataset hasn’t been used yet. It might be used in the future as a “control” dataset of tweets not referring to either mental health or to COVID</a:t>
            </a:r>
          </a:p>
          <a:p>
            <a:r>
              <a:rPr lang="en-US" dirty="0"/>
              <a:t>Total number of tweets: 38, 766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50001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65D0B-EFD2-AF40-944D-62DE89A04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Preprocessing steps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B096DC1-CE5C-8743-BD19-84821FF008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1. Remove RTs, verified accounts (filters out ~60% of tweets)</a:t>
            </a:r>
          </a:p>
          <a:p>
            <a:r>
              <a:rPr lang="en-US" dirty="0"/>
              <a:t>2. Stemming/Lemmatization</a:t>
            </a:r>
          </a:p>
          <a:p>
            <a:r>
              <a:rPr lang="en-US" dirty="0"/>
              <a:t>3. Remove links, mentions to users (@ mentions)</a:t>
            </a:r>
          </a:p>
          <a:p>
            <a:r>
              <a:rPr lang="en-US" dirty="0"/>
              <a:t>4. Remove punctuation</a:t>
            </a:r>
          </a:p>
          <a:p>
            <a:r>
              <a:rPr lang="en-US" dirty="0"/>
              <a:t>5. Remove </a:t>
            </a:r>
            <a:r>
              <a:rPr lang="en-US" dirty="0" err="1"/>
              <a:t>stopwords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8659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B4446BE-58D7-A342-ADD0-28E8489ED8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2764220"/>
            <a:ext cx="9906000" cy="971715"/>
          </a:xfrm>
        </p:spPr>
        <p:txBody>
          <a:bodyPr/>
          <a:lstStyle/>
          <a:p>
            <a:pPr algn="ctr"/>
            <a:r>
              <a:rPr lang="en-US" dirty="0"/>
              <a:t>Exploratory data analysis</a:t>
            </a:r>
          </a:p>
        </p:txBody>
      </p:sp>
    </p:spTree>
    <p:extLst>
      <p:ext uri="{BB962C8B-B14F-4D97-AF65-F5344CB8AC3E}">
        <p14:creationId xmlns:p14="http://schemas.microsoft.com/office/powerpoint/2010/main" val="17500262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88D1E7F-882C-BA46-90B3-E63041F1D8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060" y="1576552"/>
            <a:ext cx="4854465" cy="388357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F294445-DBEB-AD4F-9209-F526E09E5F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8177" y="1576552"/>
            <a:ext cx="4854465" cy="3883572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0801F5D1-3869-CA43-A459-A5A7E6E578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97982"/>
            <a:ext cx="9905998" cy="1478570"/>
          </a:xfrm>
        </p:spPr>
        <p:txBody>
          <a:bodyPr/>
          <a:lstStyle/>
          <a:p>
            <a:r>
              <a:rPr lang="en-US" dirty="0"/>
              <a:t>Word clouds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BA577F5-4ED0-EA4D-8E8F-EFCB24A5E5E2}"/>
              </a:ext>
            </a:extLst>
          </p:cNvPr>
          <p:cNvSpPr txBox="1"/>
          <p:nvPr/>
        </p:nvSpPr>
        <p:spPr>
          <a:xfrm>
            <a:off x="1207537" y="5675586"/>
            <a:ext cx="3641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COVID tweets, November 25th, 2020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3182CA7-D543-0845-B4DB-4F27B5FB853A}"/>
              </a:ext>
            </a:extLst>
          </p:cNvPr>
          <p:cNvSpPr txBox="1"/>
          <p:nvPr/>
        </p:nvSpPr>
        <p:spPr>
          <a:xfrm>
            <a:off x="6607775" y="5675586"/>
            <a:ext cx="425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Mental health tweets, November 30th, 2020</a:t>
            </a:r>
          </a:p>
        </p:txBody>
      </p:sp>
    </p:spTree>
    <p:extLst>
      <p:ext uri="{BB962C8B-B14F-4D97-AF65-F5344CB8AC3E}">
        <p14:creationId xmlns:p14="http://schemas.microsoft.com/office/powerpoint/2010/main" val="174488812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424</TotalTime>
  <Words>952</Words>
  <Application>Microsoft Macintosh PowerPoint</Application>
  <PresentationFormat>Widescreen</PresentationFormat>
  <Paragraphs>96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Tw Cen MT</vt:lpstr>
      <vt:lpstr>Circuit</vt:lpstr>
      <vt:lpstr>Twitter Research updates, 2020-12-02</vt:lpstr>
      <vt:lpstr>Outline</vt:lpstr>
      <vt:lpstr>Past work</vt:lpstr>
      <vt:lpstr>Features used in Multimodal approaches</vt:lpstr>
      <vt:lpstr>Possible project approach</vt:lpstr>
      <vt:lpstr>Data collection</vt:lpstr>
      <vt:lpstr>Text Preprocessing steps</vt:lpstr>
      <vt:lpstr>Exploratory data analysis</vt:lpstr>
      <vt:lpstr>Word clouds</vt:lpstr>
      <vt:lpstr>Topic model (COVID)</vt:lpstr>
      <vt:lpstr>Topic model (COVID)</vt:lpstr>
      <vt:lpstr>Topic model (Mental health)</vt:lpstr>
      <vt:lpstr>Topic model (Mental health)</vt:lpstr>
      <vt:lpstr>Current questions in approach</vt:lpstr>
      <vt:lpstr>(possible) Next steps</vt:lpstr>
      <vt:lpstr>(possible) Next steps</vt:lpstr>
      <vt:lpstr>Fin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Research updates, 2020-12-02</dc:title>
  <dc:creator>Torres, Mark</dc:creator>
  <cp:lastModifiedBy>Torres, Mark</cp:lastModifiedBy>
  <cp:revision>206</cp:revision>
  <dcterms:created xsi:type="dcterms:W3CDTF">2020-12-01T16:16:39Z</dcterms:created>
  <dcterms:modified xsi:type="dcterms:W3CDTF">2020-12-01T23:21:18Z</dcterms:modified>
</cp:coreProperties>
</file>

<file path=docProps/thumbnail.jpeg>
</file>